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0"/>
  </p:notesMasterIdLst>
  <p:sldIdLst>
    <p:sldId id="256" r:id="rId2"/>
    <p:sldId id="274" r:id="rId3"/>
    <p:sldId id="267" r:id="rId4"/>
    <p:sldId id="272" r:id="rId5"/>
    <p:sldId id="273" r:id="rId6"/>
    <p:sldId id="264" r:id="rId7"/>
    <p:sldId id="289" r:id="rId8"/>
    <p:sldId id="277" r:id="rId9"/>
    <p:sldId id="280" r:id="rId10"/>
    <p:sldId id="262" r:id="rId11"/>
    <p:sldId id="263" r:id="rId12"/>
    <p:sldId id="265" r:id="rId13"/>
    <p:sldId id="279" r:id="rId14"/>
    <p:sldId id="278" r:id="rId15"/>
    <p:sldId id="281" r:id="rId16"/>
    <p:sldId id="282" r:id="rId17"/>
    <p:sldId id="287" r:id="rId18"/>
    <p:sldId id="266" r:id="rId19"/>
    <p:sldId id="268" r:id="rId20"/>
    <p:sldId id="284" r:id="rId21"/>
    <p:sldId id="285" r:id="rId22"/>
    <p:sldId id="283" r:id="rId23"/>
    <p:sldId id="288" r:id="rId24"/>
    <p:sldId id="291" r:id="rId25"/>
    <p:sldId id="286" r:id="rId26"/>
    <p:sldId id="290" r:id="rId27"/>
    <p:sldId id="276" r:id="rId28"/>
    <p:sldId id="292"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77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2D8B8C-A07F-4F86-91C0-8300805952DE}" type="datetimeFigureOut">
              <a:rPr lang="de-DE" smtClean="0"/>
              <a:pPr/>
              <a:t>23.06.16</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81C78C-DF60-43AA-9025-896AF7F51202}" type="slidenum">
              <a:rPr lang="de-CH" smtClean="0"/>
              <a:pPr/>
              <a:t>‹Nr.›</a:t>
            </a:fld>
            <a:endParaRPr lang="de-CH"/>
          </a:p>
        </p:txBody>
      </p:sp>
    </p:spTree>
    <p:extLst>
      <p:ext uri="{BB962C8B-B14F-4D97-AF65-F5344CB8AC3E}">
        <p14:creationId xmlns:p14="http://schemas.microsoft.com/office/powerpoint/2010/main" val="11436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CH"/>
          </a:p>
        </p:txBody>
      </p:sp>
      <p:sp>
        <p:nvSpPr>
          <p:cNvPr id="4" name="Slide Number Placeholder 3"/>
          <p:cNvSpPr>
            <a:spLocks noGrp="1"/>
          </p:cNvSpPr>
          <p:nvPr>
            <p:ph type="sldNum" sz="quarter" idx="10"/>
          </p:nvPr>
        </p:nvSpPr>
        <p:spPr/>
        <p:txBody>
          <a:bodyPr/>
          <a:lstStyle/>
          <a:p>
            <a:fld id="{3281C78C-DF60-43AA-9025-896AF7F51202}" type="slidenum">
              <a:rPr lang="de-CH" smtClean="0"/>
              <a:pPr/>
              <a:t>1</a:t>
            </a:fld>
            <a:endParaRPr lang="de-CH"/>
          </a:p>
        </p:txBody>
      </p:sp>
    </p:spTree>
    <p:extLst>
      <p:ext uri="{BB962C8B-B14F-4D97-AF65-F5344CB8AC3E}">
        <p14:creationId xmlns:p14="http://schemas.microsoft.com/office/powerpoint/2010/main" val="62875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440000" y="3024000"/>
            <a:ext cx="7344000" cy="1008000"/>
          </a:xfrm>
          <a:noFill/>
          <a:ln w="12700">
            <a:noFill/>
            <a:miter lim="800000"/>
            <a:headEnd/>
            <a:tailEnd/>
          </a:ln>
          <a:effectLst/>
        </p:spPr>
        <p:txBody>
          <a:bodyPr vert="horz" wrap="square" lIns="0" tIns="0" rIns="0" bIns="0" numCol="1" anchor="t" anchorCtr="0" compatLnSpc="1">
            <a:prstTxWarp prst="textNoShape">
              <a:avLst/>
            </a:prstTxWarp>
            <a:noAutofit/>
          </a:bodyPr>
          <a:lstStyle>
            <a:lvl1pPr algn="l" defTabSz="762000" rtl="0" eaLnBrk="1" fontAlgn="base" hangingPunct="1">
              <a:lnSpc>
                <a:spcPct val="85000"/>
              </a:lnSpc>
              <a:spcBef>
                <a:spcPct val="0"/>
              </a:spcBef>
              <a:spcAft>
                <a:spcPct val="0"/>
              </a:spcAft>
              <a:defRPr lang="de-CH" altLang="de-DE" sz="4000" dirty="0">
                <a:solidFill>
                  <a:srgbClr val="1A5D11"/>
                </a:solidFill>
                <a:latin typeface="+mj-lt"/>
                <a:ea typeface="+mj-ea"/>
                <a:cs typeface="+mj-cs"/>
              </a:defRPr>
            </a:lvl1pPr>
          </a:lstStyle>
          <a:p>
            <a:r>
              <a:rPr lang="de-DE" smtClean="0"/>
              <a:t>Titelmasterformat durch Klicken bearbeiten</a:t>
            </a:r>
            <a:endParaRPr lang="de-CH" dirty="0"/>
          </a:p>
        </p:txBody>
      </p:sp>
      <p:sp>
        <p:nvSpPr>
          <p:cNvPr id="3" name="Untertitel 2"/>
          <p:cNvSpPr>
            <a:spLocks noGrp="1"/>
          </p:cNvSpPr>
          <p:nvPr>
            <p:ph type="subTitle" idx="1"/>
          </p:nvPr>
        </p:nvSpPr>
        <p:spPr>
          <a:xfrm>
            <a:off x="1440000" y="4248000"/>
            <a:ext cx="7344000" cy="966950"/>
          </a:xfrm>
          <a:noFill/>
          <a:ln w="12700">
            <a:noFill/>
            <a:miter lim="800000"/>
            <a:headEnd/>
            <a:tailEnd/>
          </a:ln>
          <a:effectLst/>
        </p:spPr>
        <p:txBody>
          <a:bodyPr vert="horz" wrap="square" lIns="0" tIns="0" rIns="0" bIns="0" numCol="1" anchor="t" anchorCtr="0" compatLnSpc="1">
            <a:prstTxWarp prst="textNoShape">
              <a:avLst/>
            </a:prstTxWarp>
            <a:noAutofit/>
          </a:bodyPr>
          <a:lstStyle>
            <a:lvl1pPr marL="0" indent="0" algn="l" defTabSz="762000" rtl="0" eaLnBrk="1" fontAlgn="base" hangingPunct="1">
              <a:spcBef>
                <a:spcPct val="0"/>
              </a:spcBef>
              <a:spcAft>
                <a:spcPct val="0"/>
              </a:spcAft>
              <a:buSzPct val="100000"/>
              <a:buNone/>
              <a:defRPr lang="de-CH" altLang="de-DE" sz="3000" dirty="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dirty="0"/>
          </a:p>
        </p:txBody>
      </p:sp>
      <p:sp>
        <p:nvSpPr>
          <p:cNvPr id="23" name="Fußzeilenplatzhalter 4"/>
          <p:cNvSpPr>
            <a:spLocks noGrp="1"/>
          </p:cNvSpPr>
          <p:nvPr>
            <p:ph type="ftr" sz="quarter" idx="11"/>
          </p:nvPr>
        </p:nvSpPr>
        <p:spPr>
          <a:xfrm>
            <a:off x="1440000" y="5400000"/>
            <a:ext cx="7346842" cy="365125"/>
          </a:xfrm>
        </p:spPr>
        <p:txBody>
          <a:bodyPr lIns="0" tIns="0" rIns="0" bIns="0"/>
          <a:lstStyle>
            <a:lvl1pPr algn="l">
              <a:defRPr sz="2000">
                <a:solidFill>
                  <a:schemeClr val="tx1"/>
                </a:solidFill>
              </a:defRPr>
            </a:lvl1pPr>
          </a:lstStyle>
          <a:p>
            <a:r>
              <a:rPr lang="de-CH" dirty="0" smtClean="0"/>
              <a:t>Autor</a:t>
            </a:r>
            <a:endParaRPr lang="de-CH" dirty="0"/>
          </a:p>
        </p:txBody>
      </p:sp>
      <p:sp>
        <p:nvSpPr>
          <p:cNvPr id="24" name="Datumsplatzhalter 10"/>
          <p:cNvSpPr>
            <a:spLocks noGrp="1"/>
          </p:cNvSpPr>
          <p:nvPr>
            <p:ph type="dt" sz="half" idx="2"/>
          </p:nvPr>
        </p:nvSpPr>
        <p:spPr>
          <a:xfrm>
            <a:off x="1440000" y="5904000"/>
            <a:ext cx="7346842" cy="365125"/>
          </a:xfrm>
          <a:prstGeom prst="rect">
            <a:avLst/>
          </a:prstGeom>
        </p:spPr>
        <p:txBody>
          <a:bodyPr vert="horz" lIns="0" tIns="0" rIns="0" bIns="0" rtlCol="0" anchor="ctr"/>
          <a:lstStyle>
            <a:lvl1pPr algn="l">
              <a:defRPr sz="2000">
                <a:solidFill>
                  <a:schemeClr val="tx1"/>
                </a:solidFill>
              </a:defRPr>
            </a:lvl1pPr>
          </a:lstStyle>
          <a:p>
            <a:r>
              <a:rPr lang="de-DE" dirty="0" smtClean="0"/>
              <a:t>Datum</a:t>
            </a:r>
            <a:endParaRPr lang="de-CH" dirty="0"/>
          </a:p>
        </p:txBody>
      </p:sp>
      <p:pic>
        <p:nvPicPr>
          <p:cNvPr id="1032" name="Picture 8"/>
          <p:cNvPicPr>
            <a:picLocks noChangeAspect="1" noChangeArrowheads="1"/>
          </p:cNvPicPr>
          <p:nvPr/>
        </p:nvPicPr>
        <p:blipFill>
          <a:blip r:embed="rId2"/>
          <a:srcRect/>
          <a:stretch>
            <a:fillRect/>
          </a:stretch>
        </p:blipFill>
        <p:spPr bwMode="auto">
          <a:xfrm>
            <a:off x="222250" y="1588"/>
            <a:ext cx="5422900" cy="1525587"/>
          </a:xfrm>
          <a:prstGeom prst="rect">
            <a:avLst/>
          </a:prstGeom>
          <a:noFill/>
        </p:spPr>
      </p:pic>
      <p:pic>
        <p:nvPicPr>
          <p:cNvPr id="7" name="Picture 8"/>
          <p:cNvPicPr>
            <a:picLocks noChangeAspect="1" noChangeArrowheads="1"/>
          </p:cNvPicPr>
          <p:nvPr userDrawn="1"/>
        </p:nvPicPr>
        <p:blipFill>
          <a:blip r:embed="rId2"/>
          <a:srcRect/>
          <a:stretch>
            <a:fillRect/>
          </a:stretch>
        </p:blipFill>
        <p:spPr bwMode="auto">
          <a:xfrm>
            <a:off x="222250" y="1588"/>
            <a:ext cx="5422900" cy="1525587"/>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oAutofit/>
          </a:bodyPr>
          <a:lstStyle>
            <a:lvl1pPr algn="l">
              <a:defRPr sz="3000"/>
            </a:lvl1pPr>
          </a:lstStyle>
          <a:p>
            <a:r>
              <a:rPr lang="de-DE" dirty="0" smtClean="0"/>
              <a:t>Titelmasterformat durch Klicken bearbeiten</a:t>
            </a:r>
            <a:br>
              <a:rPr lang="de-DE" dirty="0" smtClean="0"/>
            </a:br>
            <a:endParaRPr lang="de-CH" dirty="0"/>
          </a:p>
        </p:txBody>
      </p:sp>
      <p:sp>
        <p:nvSpPr>
          <p:cNvPr id="3" name="Inhaltsplatzhalter 2"/>
          <p:cNvSpPr>
            <a:spLocks noGrp="1"/>
          </p:cNvSpPr>
          <p:nvPr>
            <p:ph idx="1" hasCustomPrompt="1"/>
          </p:nvPr>
        </p:nvSpPr>
        <p:spPr>
          <a:xfrm>
            <a:off x="1080000" y="1368000"/>
            <a:ext cx="7920000" cy="4847082"/>
          </a:xfrm>
        </p:spPr>
        <p:txBody>
          <a:bodyPr lIns="0" tIns="0" rIns="0" bIns="0">
            <a:noAutofit/>
          </a:bodyPr>
          <a:lstStyle>
            <a:lvl1pPr marL="457200" indent="-457200">
              <a:buFont typeface="+mj-lt"/>
              <a:buAutoNum type="arabicPeriod"/>
              <a:defRPr>
                <a:latin typeface="+mn-lt"/>
              </a:defRPr>
            </a:lvl1pPr>
            <a:lvl2pPr>
              <a:defRPr sz="2000">
                <a:latin typeface="+mn-lt"/>
              </a:defRPr>
            </a:lvl2pPr>
            <a:lvl3pPr>
              <a:defRPr sz="1800">
                <a:latin typeface="+mn-lt"/>
              </a:defRPr>
            </a:lvl3pPr>
          </a:lstStyle>
          <a:p>
            <a:pPr lvl="0"/>
            <a:r>
              <a:rPr lang="de-DE" dirty="0" smtClean="0"/>
              <a:t>Textmasterformate durch Klicken bearbeiten</a:t>
            </a:r>
          </a:p>
          <a:p>
            <a:pPr lvl="1"/>
            <a:r>
              <a:rPr lang="de-DE" dirty="0" smtClean="0"/>
              <a:t>Zweite Ebene</a:t>
            </a:r>
          </a:p>
          <a:p>
            <a:pPr lvl="2"/>
            <a:r>
              <a:rPr lang="de-DE" dirty="0" smtClean="0"/>
              <a:t>Dritte Ebene</a:t>
            </a:r>
          </a:p>
          <a:p>
            <a:pPr lvl="0"/>
            <a:endParaRPr lang="de-DE" dirty="0" smtClean="0"/>
          </a:p>
        </p:txBody>
      </p:sp>
      <p:pic>
        <p:nvPicPr>
          <p:cNvPr id="8" name="Picture 5"/>
          <p:cNvPicPr>
            <a:picLocks noChangeArrowheads="1"/>
          </p:cNvPicPr>
          <p:nvPr/>
        </p:nvPicPr>
        <p:blipFill>
          <a:blip r:embed="rId2" cstate="print"/>
          <a:srcRect/>
          <a:stretch>
            <a:fillRect/>
          </a:stretch>
        </p:blipFill>
        <p:spPr bwMode="auto">
          <a:xfrm>
            <a:off x="756000" y="6336000"/>
            <a:ext cx="1676400" cy="357187"/>
          </a:xfrm>
          <a:prstGeom prst="rect">
            <a:avLst/>
          </a:prstGeom>
          <a:noFill/>
          <a:ln w="12700">
            <a:noFill/>
            <a:miter lim="800000"/>
            <a:headEnd/>
            <a:tailEnd/>
          </a:ln>
          <a:effectLst/>
        </p:spPr>
      </p:pic>
      <p:pic>
        <p:nvPicPr>
          <p:cNvPr id="7" name="Picture 5"/>
          <p:cNvPicPr>
            <a:picLocks noChangeArrowheads="1"/>
          </p:cNvPicPr>
          <p:nvPr userDrawn="1"/>
        </p:nvPicPr>
        <p:blipFill>
          <a:blip r:embed="rId2" cstate="print"/>
          <a:srcRect/>
          <a:stretch>
            <a:fillRect/>
          </a:stretch>
        </p:blipFill>
        <p:spPr bwMode="auto">
          <a:xfrm>
            <a:off x="756000" y="6336000"/>
            <a:ext cx="1676400" cy="357187"/>
          </a:xfrm>
          <a:prstGeom prst="rect">
            <a:avLst/>
          </a:prstGeom>
          <a:noFill/>
          <a:ln w="12700">
            <a:noFill/>
            <a:miter lim="800000"/>
            <a:headEnd/>
            <a:tailEnd/>
          </a:ln>
          <a:effectLst/>
        </p:spPr>
      </p:pic>
      <p:sp>
        <p:nvSpPr>
          <p:cNvPr id="9" name="Rectangle 8"/>
          <p:cNvSpPr>
            <a:spLocks noChangeArrowheads="1"/>
          </p:cNvSpPr>
          <p:nvPr userDrawn="1"/>
        </p:nvSpPr>
        <p:spPr bwMode="auto">
          <a:xfrm>
            <a:off x="0" y="357166"/>
            <a:ext cx="1017553" cy="369332"/>
          </a:xfrm>
          <a:prstGeom prst="rect">
            <a:avLst/>
          </a:prstGeom>
          <a:noFill/>
          <a:ln w="12700">
            <a:noFill/>
            <a:miter lim="800000"/>
            <a:headEnd/>
            <a:tailEnd/>
          </a:ln>
          <a:effectLst/>
        </p:spPr>
        <p:txBody>
          <a:bodyPr wrap="square" lIns="0" tIns="0" rIns="0" bIns="0">
            <a:spAutoFit/>
          </a:bodyPr>
          <a:lstStyle/>
          <a:p>
            <a:pPr algn="r"/>
            <a:r>
              <a:rPr lang="de-DE" sz="800" dirty="0" smtClean="0">
                <a:latin typeface="+mn-lt"/>
              </a:rPr>
              <a:t>Thema</a:t>
            </a:r>
          </a:p>
          <a:p>
            <a:pPr algn="r"/>
            <a:r>
              <a:rPr lang="de-DE" sz="800" dirty="0" smtClean="0">
                <a:latin typeface="+mn-lt"/>
              </a:rPr>
              <a:t>Datum</a:t>
            </a:r>
          </a:p>
          <a:p>
            <a:pPr algn="r"/>
            <a:r>
              <a:rPr lang="de-DE" sz="800" dirty="0" smtClean="0">
                <a:latin typeface="+mn-lt"/>
              </a:rPr>
              <a:t>Seite </a:t>
            </a:r>
            <a:fld id="{BC2A0EDF-0DD2-4360-AF03-23C1D47E7A95}" type="slidenum">
              <a:rPr lang="de-DE" sz="800">
                <a:latin typeface="+mn-lt"/>
              </a:rPr>
              <a:pPr algn="r"/>
              <a:t>‹Nr.›</a:t>
            </a:fld>
            <a:endParaRPr lang="de-DE" sz="800" dirty="0">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FF5481D-800C-4F34-B3D6-C18BC0A4FD2D}" type="slidenum">
              <a:rPr lang="de-CH" smtClean="0"/>
              <a:pPr/>
              <a:t>‹Nr.›</a:t>
            </a:fld>
            <a:endParaRPr lang="de-CH"/>
          </a:p>
        </p:txBody>
      </p:sp>
      <p:sp>
        <p:nvSpPr>
          <p:cNvPr id="3" name="Rectangle 2"/>
          <p:cNvSpPr/>
          <p:nvPr userDrawn="1"/>
        </p:nvSpPr>
        <p:spPr>
          <a:xfrm>
            <a:off x="-3071866" y="2143116"/>
            <a:ext cx="2071702" cy="1214446"/>
          </a:xfrm>
          <a:prstGeom prst="rect">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440000" y="3024000"/>
            <a:ext cx="7344000" cy="1008000"/>
          </a:xfrm>
          <a:noFill/>
          <a:ln w="12700">
            <a:noFill/>
            <a:miter lim="800000"/>
            <a:headEnd/>
            <a:tailEnd/>
          </a:ln>
          <a:effectLst/>
        </p:spPr>
        <p:txBody>
          <a:bodyPr vert="horz" wrap="square" lIns="0" tIns="0" rIns="0" bIns="0" numCol="1" anchor="t" anchorCtr="0" compatLnSpc="1">
            <a:prstTxWarp prst="textNoShape">
              <a:avLst/>
            </a:prstTxWarp>
            <a:noAutofit/>
          </a:bodyPr>
          <a:lstStyle>
            <a:lvl1pPr algn="l" defTabSz="762000" rtl="0" eaLnBrk="1" fontAlgn="base" hangingPunct="1">
              <a:lnSpc>
                <a:spcPct val="85000"/>
              </a:lnSpc>
              <a:spcBef>
                <a:spcPct val="0"/>
              </a:spcBef>
              <a:spcAft>
                <a:spcPct val="0"/>
              </a:spcAft>
              <a:defRPr lang="de-CH" altLang="de-DE" sz="4000" dirty="0">
                <a:solidFill>
                  <a:srgbClr val="1A5D11"/>
                </a:solidFill>
                <a:latin typeface="+mj-lt"/>
                <a:ea typeface="+mj-ea"/>
                <a:cs typeface="+mj-cs"/>
              </a:defRPr>
            </a:lvl1pPr>
          </a:lstStyle>
          <a:p>
            <a:r>
              <a:rPr lang="de-DE" smtClean="0"/>
              <a:t>Titelmasterformat durch Klicken bearbeiten</a:t>
            </a:r>
            <a:endParaRPr lang="de-CH" dirty="0"/>
          </a:p>
        </p:txBody>
      </p:sp>
      <p:sp>
        <p:nvSpPr>
          <p:cNvPr id="3" name="Untertitel 2"/>
          <p:cNvSpPr>
            <a:spLocks noGrp="1"/>
          </p:cNvSpPr>
          <p:nvPr>
            <p:ph type="subTitle" idx="1"/>
          </p:nvPr>
        </p:nvSpPr>
        <p:spPr>
          <a:xfrm>
            <a:off x="1440000" y="4248000"/>
            <a:ext cx="7344000" cy="966950"/>
          </a:xfrm>
          <a:noFill/>
          <a:ln w="12700">
            <a:noFill/>
            <a:miter lim="800000"/>
            <a:headEnd/>
            <a:tailEnd/>
          </a:ln>
          <a:effectLst/>
        </p:spPr>
        <p:txBody>
          <a:bodyPr vert="horz" wrap="square" lIns="0" tIns="0" rIns="0" bIns="0" numCol="1" anchor="t" anchorCtr="0" compatLnSpc="1">
            <a:prstTxWarp prst="textNoShape">
              <a:avLst/>
            </a:prstTxWarp>
            <a:noAutofit/>
          </a:bodyPr>
          <a:lstStyle>
            <a:lvl1pPr marL="0" indent="0" algn="l" defTabSz="762000" rtl="0" eaLnBrk="1" fontAlgn="base" hangingPunct="1">
              <a:spcBef>
                <a:spcPct val="0"/>
              </a:spcBef>
              <a:spcAft>
                <a:spcPct val="0"/>
              </a:spcAft>
              <a:buSzPct val="100000"/>
              <a:buNone/>
              <a:defRPr lang="de-CH" altLang="de-DE" sz="3200" dirty="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dirty="0"/>
          </a:p>
        </p:txBody>
      </p:sp>
      <p:sp>
        <p:nvSpPr>
          <p:cNvPr id="23" name="Fußzeilenplatzhalter 4"/>
          <p:cNvSpPr>
            <a:spLocks noGrp="1"/>
          </p:cNvSpPr>
          <p:nvPr>
            <p:ph type="ftr" sz="quarter" idx="11"/>
          </p:nvPr>
        </p:nvSpPr>
        <p:spPr>
          <a:xfrm>
            <a:off x="1440000" y="5400000"/>
            <a:ext cx="7346842" cy="365125"/>
          </a:xfrm>
        </p:spPr>
        <p:txBody>
          <a:bodyPr lIns="0" tIns="0" rIns="0" bIns="0"/>
          <a:lstStyle>
            <a:lvl1pPr algn="l">
              <a:defRPr sz="2400">
                <a:solidFill>
                  <a:schemeClr val="tx1"/>
                </a:solidFill>
              </a:defRPr>
            </a:lvl1pPr>
          </a:lstStyle>
          <a:p>
            <a:r>
              <a:rPr lang="de-CH" smtClean="0"/>
              <a:t>Autor</a:t>
            </a:r>
            <a:endParaRPr lang="de-CH" dirty="0"/>
          </a:p>
        </p:txBody>
      </p:sp>
      <p:sp>
        <p:nvSpPr>
          <p:cNvPr id="24" name="Datumsplatzhalter 10"/>
          <p:cNvSpPr>
            <a:spLocks noGrp="1"/>
          </p:cNvSpPr>
          <p:nvPr>
            <p:ph type="dt" sz="half" idx="2"/>
          </p:nvPr>
        </p:nvSpPr>
        <p:spPr>
          <a:xfrm>
            <a:off x="1440000" y="5904000"/>
            <a:ext cx="7346842" cy="365125"/>
          </a:xfrm>
          <a:prstGeom prst="rect">
            <a:avLst/>
          </a:prstGeom>
        </p:spPr>
        <p:txBody>
          <a:bodyPr vert="horz" lIns="0" tIns="0" rIns="0" bIns="0" rtlCol="0" anchor="ctr"/>
          <a:lstStyle>
            <a:lvl1pPr algn="l">
              <a:defRPr sz="2400">
                <a:solidFill>
                  <a:schemeClr val="tx1"/>
                </a:solidFill>
              </a:defRPr>
            </a:lvl1pPr>
          </a:lstStyle>
          <a:p>
            <a:r>
              <a:rPr lang="de-DE" smtClean="0"/>
              <a:t>Datum</a:t>
            </a:r>
            <a:endParaRPr lang="de-CH" dirty="0"/>
          </a:p>
        </p:txBody>
      </p:sp>
      <p:pic>
        <p:nvPicPr>
          <p:cNvPr id="1032" name="Picture 8"/>
          <p:cNvPicPr>
            <a:picLocks noChangeAspect="1" noChangeArrowheads="1"/>
          </p:cNvPicPr>
          <p:nvPr userDrawn="1"/>
        </p:nvPicPr>
        <p:blipFill>
          <a:blip r:embed="rId2"/>
          <a:srcRect/>
          <a:stretch>
            <a:fillRect/>
          </a:stretch>
        </p:blipFill>
        <p:spPr bwMode="auto">
          <a:xfrm>
            <a:off x="222250" y="1588"/>
            <a:ext cx="5422900" cy="1525587"/>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675F3EDA-85EB-204A-90F1-6FAB388C3501}" type="datetimeFigureOut">
              <a:rPr lang="de-DE" smtClean="0"/>
              <a:t>23.06.16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93619A8-6B5A-5541-9E97-99FD3A92A57D}" type="slidenum">
              <a:rPr lang="de-DE" smtClean="0"/>
              <a:t>‹Nr.›</a:t>
            </a:fld>
            <a:endParaRPr lang="de-DE"/>
          </a:p>
        </p:txBody>
      </p:sp>
    </p:spTree>
    <p:extLst>
      <p:ext uri="{BB962C8B-B14F-4D97-AF65-F5344CB8AC3E}">
        <p14:creationId xmlns:p14="http://schemas.microsoft.com/office/powerpoint/2010/main" val="1588675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80000" y="288000"/>
            <a:ext cx="7920000" cy="1008000"/>
          </a:xfrm>
          <a:prstGeom prst="rect">
            <a:avLst/>
          </a:prstGeom>
        </p:spPr>
        <p:txBody>
          <a:bodyPr vert="horz" lIns="0" tIns="0" rIns="0" bIns="0" rtlCol="0" anchor="t" anchorCtr="0">
            <a:noAutofit/>
          </a:bodyPr>
          <a:lstStyle/>
          <a:p>
            <a:r>
              <a:rPr lang="de-DE" dirty="0" smtClean="0"/>
              <a:t>Titelmasterformat durch Klicken bearbeiten</a:t>
            </a:r>
            <a:endParaRPr lang="de-CH" dirty="0"/>
          </a:p>
        </p:txBody>
      </p:sp>
      <p:sp>
        <p:nvSpPr>
          <p:cNvPr id="3" name="Textplatzhalter 2"/>
          <p:cNvSpPr>
            <a:spLocks noGrp="1"/>
          </p:cNvSpPr>
          <p:nvPr>
            <p:ph type="body" idx="1"/>
          </p:nvPr>
        </p:nvSpPr>
        <p:spPr>
          <a:xfrm>
            <a:off x="1080000" y="1368000"/>
            <a:ext cx="7920000" cy="4525963"/>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de-CH" smtClean="0"/>
              <a:t>Autor</a:t>
            </a:r>
            <a:endParaRPr lang="de-CH"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FF5481D-800C-4F34-B3D6-C18BC0A4FD2D}" type="slidenum">
              <a:rPr lang="de-CH" smtClean="0"/>
              <a:pPr/>
              <a:t>‹Nr.›</a:t>
            </a:fld>
            <a:endParaRPr lang="de-CH" dirty="0"/>
          </a:p>
        </p:txBody>
      </p:sp>
      <p:sp>
        <p:nvSpPr>
          <p:cNvPr id="8" name="Textfeld 7"/>
          <p:cNvSpPr txBox="1"/>
          <p:nvPr/>
        </p:nvSpPr>
        <p:spPr>
          <a:xfrm>
            <a:off x="642910" y="6357958"/>
            <a:ext cx="184731" cy="369332"/>
          </a:xfrm>
          <a:prstGeom prst="rect">
            <a:avLst/>
          </a:prstGeom>
          <a:noFill/>
        </p:spPr>
        <p:txBody>
          <a:bodyPr wrap="none" rtlCol="0">
            <a:spAutoFit/>
          </a:bodyPr>
          <a:lstStyle/>
          <a:p>
            <a:endParaRPr lang="de-CH" dirty="0"/>
          </a:p>
        </p:txBody>
      </p:sp>
      <p:sp>
        <p:nvSpPr>
          <p:cNvPr id="11" name="Datumsplatzhalter 10"/>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Datum</a:t>
            </a:r>
            <a:endParaRPr lang="de-CH"/>
          </a:p>
        </p:txBody>
      </p:sp>
      <p:sp>
        <p:nvSpPr>
          <p:cNvPr id="9" name="Textfeld 7"/>
          <p:cNvSpPr txBox="1"/>
          <p:nvPr/>
        </p:nvSpPr>
        <p:spPr>
          <a:xfrm>
            <a:off x="642910" y="6357958"/>
            <a:ext cx="184731" cy="369332"/>
          </a:xfrm>
          <a:prstGeom prst="rect">
            <a:avLst/>
          </a:prstGeom>
          <a:noFill/>
        </p:spPr>
        <p:txBody>
          <a:bodyPr wrap="none" rtlCol="0">
            <a:spAutoFit/>
          </a:bodyPr>
          <a:lstStyle/>
          <a:p>
            <a:endParaRPr lang="de-CH"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61" r:id="rId4"/>
    <p:sldLayoutId id="2147483672" r:id="rId5"/>
  </p:sldLayoutIdLst>
  <p:hf sldNum="0" hdr="0"/>
  <p:txStyles>
    <p:titleStyle>
      <a:lvl1pPr algn="l" defTabSz="914400" rtl="0" eaLnBrk="1" latinLnBrk="0" hangingPunct="1">
        <a:spcBef>
          <a:spcPct val="0"/>
        </a:spcBef>
        <a:buNone/>
        <a:defRPr sz="3000" kern="1200">
          <a:solidFill>
            <a:schemeClr val="accent1"/>
          </a:solidFill>
          <a:latin typeface="+mj-lt"/>
          <a:ea typeface="+mj-ea"/>
          <a:cs typeface="+mj-cs"/>
        </a:defRPr>
      </a:lvl1pPr>
    </p:titleStyle>
    <p:bodyStyle>
      <a:lvl1pPr marL="457200" indent="-457200" algn="l" defTabSz="914400" rtl="0" eaLnBrk="1" latinLnBrk="0" hangingPunct="1">
        <a:spcBef>
          <a:spcPct val="20000"/>
        </a:spcBef>
        <a:buFont typeface="+mj-lt"/>
        <a:buAutoNum type="arabicPeriod"/>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440000" y="1628800"/>
            <a:ext cx="7344000" cy="1152128"/>
          </a:xfrm>
        </p:spPr>
        <p:txBody>
          <a:bodyPr/>
          <a:lstStyle/>
          <a:p>
            <a:r>
              <a:rPr lang="de-CH" sz="3600" dirty="0" smtClean="0"/>
              <a:t>Prof. Dr. Franz Schultheis</a:t>
            </a:r>
            <a:br>
              <a:rPr lang="de-CH" sz="3600" dirty="0" smtClean="0"/>
            </a:br>
            <a:r>
              <a:rPr lang="de-CH" sz="3600" dirty="0" smtClean="0"/>
              <a:t>Seminar für Soziologie</a:t>
            </a:r>
            <a:endParaRPr lang="de-CH" sz="3600" dirty="0"/>
          </a:p>
        </p:txBody>
      </p:sp>
      <p:sp>
        <p:nvSpPr>
          <p:cNvPr id="9" name="Subtitle 8"/>
          <p:cNvSpPr>
            <a:spLocks noGrp="1"/>
          </p:cNvSpPr>
          <p:nvPr>
            <p:ph type="subTitle" idx="1"/>
          </p:nvPr>
        </p:nvSpPr>
        <p:spPr>
          <a:xfrm>
            <a:off x="1403648" y="3068960"/>
            <a:ext cx="7344000" cy="2145990"/>
          </a:xfrm>
        </p:spPr>
        <p:txBody>
          <a:bodyPr/>
          <a:lstStyle/>
          <a:p>
            <a:r>
              <a:rPr lang="de-CH" sz="4400" dirty="0" smtClean="0"/>
              <a:t>Neue Formen von Migration –</a:t>
            </a:r>
            <a:r>
              <a:rPr lang="de-CH" sz="4400" dirty="0"/>
              <a:t> </a:t>
            </a:r>
            <a:r>
              <a:rPr lang="de-CH" sz="4400" dirty="0" smtClean="0"/>
              <a:t>wohin geht der Trend?</a:t>
            </a:r>
          </a:p>
        </p:txBody>
      </p:sp>
      <p:sp>
        <p:nvSpPr>
          <p:cNvPr id="11" name="Date Placeholder 10"/>
          <p:cNvSpPr>
            <a:spLocks noGrp="1"/>
          </p:cNvSpPr>
          <p:nvPr>
            <p:ph type="dt" sz="half" idx="2"/>
          </p:nvPr>
        </p:nvSpPr>
        <p:spPr/>
        <p:txBody>
          <a:bodyPr/>
          <a:lstStyle/>
          <a:p>
            <a:r>
              <a:rPr lang="de-DE" dirty="0" smtClean="0"/>
              <a:t>23.06.2016</a:t>
            </a:r>
            <a:endParaRPr lang="de-CH" dirty="0"/>
          </a:p>
        </p:txBody>
      </p:sp>
      <p:sp>
        <p:nvSpPr>
          <p:cNvPr id="12" name="Footer Placeholder 11"/>
          <p:cNvSpPr>
            <a:spLocks noGrp="1"/>
          </p:cNvSpPr>
          <p:nvPr>
            <p:ph type="ftr" sz="quarter" idx="11"/>
          </p:nvPr>
        </p:nvSpPr>
        <p:spPr/>
        <p:txBody>
          <a:bodyPr/>
          <a:lstStyle/>
          <a:p>
            <a:r>
              <a:rPr lang="de-CH" dirty="0" smtClean="0"/>
              <a:t>Beitrag zur Tagung des SVW, Migration und Bildung, St. Gallen</a:t>
            </a:r>
            <a:endParaRPr lang="de-CH"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b="1" dirty="0" smtClean="0"/>
              <a:t>Interkulturelle Variabilität der sozial-strukturellen Rekrutierung von Migration</a:t>
            </a:r>
            <a:endParaRPr lang="de-CH" b="1" dirty="0"/>
          </a:p>
        </p:txBody>
      </p:sp>
      <p:sp>
        <p:nvSpPr>
          <p:cNvPr id="3" name="Content Placeholder 2"/>
          <p:cNvSpPr>
            <a:spLocks noGrp="1"/>
          </p:cNvSpPr>
          <p:nvPr>
            <p:ph idx="1"/>
          </p:nvPr>
        </p:nvSpPr>
        <p:spPr>
          <a:xfrm>
            <a:off x="251520" y="1484784"/>
            <a:ext cx="8748480" cy="4730298"/>
          </a:xfrm>
        </p:spPr>
        <p:txBody>
          <a:bodyPr/>
          <a:lstStyle/>
          <a:p>
            <a:pPr marL="0" indent="0">
              <a:buNone/>
            </a:pPr>
            <a:r>
              <a:rPr lang="de-CH" sz="2800" dirty="0" smtClean="0"/>
              <a:t>Migranten aus 		Migranten aus der südlichen</a:t>
            </a:r>
          </a:p>
          <a:p>
            <a:pPr marL="0" indent="0">
              <a:buNone/>
            </a:pPr>
            <a:r>
              <a:rPr lang="de-CH" sz="2800" dirty="0" smtClean="0"/>
              <a:t>Nordeuropa 	</a:t>
            </a:r>
            <a:r>
              <a:rPr lang="de-CH" sz="2800" dirty="0"/>
              <a:t>	</a:t>
            </a:r>
            <a:r>
              <a:rPr lang="de-CH" sz="2800" dirty="0" smtClean="0"/>
              <a:t>Hemisphäre</a:t>
            </a:r>
          </a:p>
          <a:p>
            <a:pPr marL="0" indent="0">
              <a:buNone/>
            </a:pPr>
            <a:r>
              <a:rPr lang="de-CH" sz="2800" dirty="0" smtClean="0"/>
              <a:t>und USA</a:t>
            </a:r>
          </a:p>
          <a:p>
            <a:pPr marL="0" indent="0">
              <a:buNone/>
            </a:pPr>
            <a:endParaRPr lang="de-CH" sz="2800" dirty="0"/>
          </a:p>
          <a:p>
            <a:pPr marL="0" indent="0">
              <a:buNone/>
            </a:pPr>
            <a:r>
              <a:rPr lang="de-CH" sz="2800" dirty="0" smtClean="0"/>
              <a:t>Durchschnittlich 		Geringes kulturelles Kapital</a:t>
            </a:r>
          </a:p>
          <a:p>
            <a:pPr marL="0" indent="0">
              <a:buNone/>
            </a:pPr>
            <a:r>
              <a:rPr lang="de-CH" sz="2800" dirty="0" smtClean="0"/>
              <a:t>hohes kulturelles		und geringe berufliche</a:t>
            </a:r>
          </a:p>
          <a:p>
            <a:pPr marL="0" indent="0">
              <a:buNone/>
            </a:pPr>
            <a:r>
              <a:rPr lang="de-CH" sz="2800" dirty="0" smtClean="0"/>
              <a:t>Kapital und hohe 	Qualifikationen</a:t>
            </a:r>
          </a:p>
          <a:p>
            <a:pPr marL="0" indent="0">
              <a:buNone/>
            </a:pPr>
            <a:r>
              <a:rPr lang="de-CH" sz="2800" dirty="0" smtClean="0"/>
              <a:t>berufliche </a:t>
            </a:r>
          </a:p>
          <a:p>
            <a:pPr marL="0" indent="0">
              <a:buNone/>
            </a:pPr>
            <a:r>
              <a:rPr lang="de-CH" sz="2800" dirty="0" smtClean="0"/>
              <a:t>Qualifikation</a:t>
            </a:r>
          </a:p>
          <a:p>
            <a:pPr marL="0" indent="0">
              <a:buNone/>
            </a:pPr>
            <a:endParaRPr lang="de-CH" sz="2800" dirty="0"/>
          </a:p>
        </p:txBody>
      </p:sp>
    </p:spTree>
    <p:extLst>
      <p:ext uri="{BB962C8B-B14F-4D97-AF65-F5344CB8AC3E}">
        <p14:creationId xmlns:p14="http://schemas.microsoft.com/office/powerpoint/2010/main" val="249542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b="1" dirty="0" smtClean="0"/>
              <a:t>Migration und sozialstruktureller Effekt im Einwanderungsland</a:t>
            </a:r>
            <a:endParaRPr lang="de-CH" b="1" dirty="0"/>
          </a:p>
        </p:txBody>
      </p:sp>
      <p:sp>
        <p:nvSpPr>
          <p:cNvPr id="3" name="Content Placeholder 2"/>
          <p:cNvSpPr>
            <a:spLocks noGrp="1"/>
          </p:cNvSpPr>
          <p:nvPr>
            <p:ph idx="1"/>
          </p:nvPr>
        </p:nvSpPr>
        <p:spPr/>
        <p:txBody>
          <a:bodyPr/>
          <a:lstStyle/>
          <a:p>
            <a:pPr marL="0" indent="0">
              <a:buNone/>
            </a:pPr>
            <a:r>
              <a:rPr lang="de-CH" dirty="0" smtClean="0"/>
              <a:t>Unterschichtung		Überschichtung</a:t>
            </a:r>
          </a:p>
          <a:p>
            <a:pPr marL="0" indent="0">
              <a:buNone/>
            </a:pPr>
            <a:endParaRPr lang="de-CH" dirty="0" smtClean="0"/>
          </a:p>
          <a:p>
            <a:pPr marL="0" indent="0">
              <a:buNone/>
            </a:pPr>
            <a:r>
              <a:rPr lang="de-CH" dirty="0" smtClean="0"/>
              <a:t>neue bildungsferne		neue Bildungselite mit hoch</a:t>
            </a:r>
          </a:p>
          <a:p>
            <a:pPr marL="0" indent="0">
              <a:buNone/>
            </a:pPr>
            <a:r>
              <a:rPr lang="de-CH" dirty="0" smtClean="0"/>
              <a:t>Schicht mit gering		qualifizierten Berufsprofilen</a:t>
            </a:r>
          </a:p>
          <a:p>
            <a:pPr marL="0" indent="0">
              <a:buNone/>
            </a:pPr>
            <a:r>
              <a:rPr lang="de-CH" dirty="0" smtClean="0"/>
              <a:t>qualifizierter </a:t>
            </a:r>
          </a:p>
          <a:p>
            <a:pPr marL="0" indent="0">
              <a:buNone/>
            </a:pPr>
            <a:r>
              <a:rPr lang="de-CH" dirty="0" smtClean="0"/>
              <a:t>Tätigkeit (</a:t>
            </a:r>
            <a:r>
              <a:rPr lang="de-CH" dirty="0" err="1" smtClean="0"/>
              <a:t>junk</a:t>
            </a:r>
            <a:r>
              <a:rPr lang="de-CH" dirty="0" smtClean="0"/>
              <a:t> </a:t>
            </a:r>
            <a:r>
              <a:rPr lang="de-CH" dirty="0" err="1" smtClean="0"/>
              <a:t>jobs</a:t>
            </a:r>
            <a:r>
              <a:rPr lang="de-CH" dirty="0" smtClean="0"/>
              <a:t>)</a:t>
            </a:r>
            <a:endParaRPr lang="de-CH" dirty="0"/>
          </a:p>
        </p:txBody>
      </p:sp>
      <p:sp>
        <p:nvSpPr>
          <p:cNvPr id="5" name="Pfeil nach links und rechts 4"/>
          <p:cNvSpPr/>
          <p:nvPr/>
        </p:nvSpPr>
        <p:spPr>
          <a:xfrm>
            <a:off x="3635896" y="1368000"/>
            <a:ext cx="792088" cy="360040"/>
          </a:xfrm>
          <a:prstGeom prst="leftRightArrow">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9604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b="1" dirty="0" smtClean="0"/>
              <a:t>Die zwei Gesichter der Migrationspolitik</a:t>
            </a:r>
            <a:endParaRPr lang="de-CH" b="1" dirty="0"/>
          </a:p>
        </p:txBody>
      </p:sp>
      <p:sp>
        <p:nvSpPr>
          <p:cNvPr id="3" name="Content Placeholder 2"/>
          <p:cNvSpPr>
            <a:spLocks noGrp="1"/>
          </p:cNvSpPr>
          <p:nvPr>
            <p:ph idx="1"/>
          </p:nvPr>
        </p:nvSpPr>
        <p:spPr>
          <a:xfrm>
            <a:off x="251520" y="1368000"/>
            <a:ext cx="9145016" cy="4847082"/>
          </a:xfrm>
        </p:spPr>
        <p:txBody>
          <a:bodyPr/>
          <a:lstStyle/>
          <a:p>
            <a:pPr marL="0" indent="0">
              <a:buNone/>
            </a:pPr>
            <a:r>
              <a:rPr lang="de-CH" sz="3200" b="1" dirty="0" smtClean="0"/>
              <a:t>funktionales 			politisch definierte	</a:t>
            </a:r>
          </a:p>
          <a:p>
            <a:pPr marL="0" indent="0">
              <a:buNone/>
            </a:pPr>
            <a:r>
              <a:rPr lang="de-CH" sz="3200" b="1" dirty="0" smtClean="0"/>
              <a:t>Humankapital </a:t>
            </a:r>
            <a:r>
              <a:rPr lang="de-CH" sz="3200" b="1" dirty="0"/>
              <a:t>	</a:t>
            </a:r>
            <a:r>
              <a:rPr lang="de-CH" sz="3200" b="1" dirty="0" smtClean="0"/>
              <a:t>	Bürgergemeinschaft										</a:t>
            </a:r>
          </a:p>
          <a:p>
            <a:pPr marL="0" indent="0">
              <a:buNone/>
            </a:pPr>
            <a:endParaRPr lang="de-CH" sz="3200" b="1" dirty="0"/>
          </a:p>
          <a:p>
            <a:pPr marL="0" indent="0">
              <a:buNone/>
            </a:pPr>
            <a:r>
              <a:rPr lang="de-CH" sz="3200" dirty="0" smtClean="0"/>
              <a:t>offen einladend		exklusiv 					restriktiv</a:t>
            </a:r>
            <a:r>
              <a:rPr lang="de-CH" sz="3200" b="1" dirty="0" smtClean="0"/>
              <a:t>		</a:t>
            </a:r>
            <a:endParaRPr lang="de-CH" sz="3200" dirty="0" smtClean="0"/>
          </a:p>
        </p:txBody>
      </p:sp>
      <p:sp>
        <p:nvSpPr>
          <p:cNvPr id="4" name="Pfeil nach links und rechts 3"/>
          <p:cNvSpPr/>
          <p:nvPr/>
        </p:nvSpPr>
        <p:spPr>
          <a:xfrm>
            <a:off x="3059832" y="1628800"/>
            <a:ext cx="792088" cy="360040"/>
          </a:xfrm>
          <a:prstGeom prst="leftRightArrow">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99963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2"/>
          <a:stretch>
            <a:fillRect/>
          </a:stretch>
        </p:blipFill>
        <p:spPr>
          <a:xfrm>
            <a:off x="239269" y="64415"/>
            <a:ext cx="8475657" cy="6588833"/>
          </a:xfrm>
          <a:prstGeom prst="rect">
            <a:avLst/>
          </a:prstGeom>
        </p:spPr>
      </p:pic>
    </p:spTree>
    <p:extLst>
      <p:ext uri="{BB962C8B-B14F-4D97-AF65-F5344CB8AC3E}">
        <p14:creationId xmlns:p14="http://schemas.microsoft.com/office/powerpoint/2010/main" val="2176601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520700" y="381000"/>
            <a:ext cx="8102600" cy="6083300"/>
          </a:xfrm>
          <a:prstGeom prst="rect">
            <a:avLst/>
          </a:prstGeom>
        </p:spPr>
      </p:pic>
    </p:spTree>
    <p:extLst>
      <p:ext uri="{BB962C8B-B14F-4D97-AF65-F5344CB8AC3E}">
        <p14:creationId xmlns:p14="http://schemas.microsoft.com/office/powerpoint/2010/main" val="372566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552161" y="662564"/>
            <a:ext cx="7785456" cy="5502964"/>
          </a:xfrm>
          <a:prstGeom prst="rect">
            <a:avLst/>
          </a:prstGeom>
        </p:spPr>
      </p:pic>
    </p:spTree>
    <p:extLst>
      <p:ext uri="{BB962C8B-B14F-4D97-AF65-F5344CB8AC3E}">
        <p14:creationId xmlns:p14="http://schemas.microsoft.com/office/powerpoint/2010/main" val="103285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2"/>
          <a:stretch>
            <a:fillRect/>
          </a:stretch>
        </p:blipFill>
        <p:spPr>
          <a:xfrm>
            <a:off x="1269967" y="819003"/>
            <a:ext cx="6883595" cy="5337323"/>
          </a:xfrm>
          <a:prstGeom prst="rect">
            <a:avLst/>
          </a:prstGeom>
        </p:spPr>
      </p:pic>
    </p:spTree>
    <p:extLst>
      <p:ext uri="{BB962C8B-B14F-4D97-AF65-F5344CB8AC3E}">
        <p14:creationId xmlns:p14="http://schemas.microsoft.com/office/powerpoint/2010/main" val="1309517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84783"/>
            <a:ext cx="7772400" cy="887373"/>
          </a:xfrm>
        </p:spPr>
        <p:txBody>
          <a:bodyPr/>
          <a:lstStyle/>
          <a:p>
            <a:r>
              <a:rPr lang="de-DE" dirty="0" smtClean="0"/>
              <a:t/>
            </a:r>
            <a:br>
              <a:rPr lang="de-DE" dirty="0" smtClean="0"/>
            </a:br>
            <a:r>
              <a:rPr lang="de-DE" sz="3200" dirty="0" smtClean="0"/>
              <a:t>Sozialstruktur der „neuen“ Migranten“ nach groben Schätzungen</a:t>
            </a:r>
            <a:endParaRPr lang="de-DE" sz="3200" dirty="0"/>
          </a:p>
        </p:txBody>
      </p:sp>
      <p:sp>
        <p:nvSpPr>
          <p:cNvPr id="3" name="Untertitel 2"/>
          <p:cNvSpPr>
            <a:spLocks noGrp="1"/>
          </p:cNvSpPr>
          <p:nvPr>
            <p:ph type="subTitle" idx="1"/>
          </p:nvPr>
        </p:nvSpPr>
        <p:spPr>
          <a:xfrm>
            <a:off x="1" y="3068960"/>
            <a:ext cx="9144000" cy="3600400"/>
          </a:xfrm>
        </p:spPr>
        <p:txBody>
          <a:bodyPr>
            <a:normAutofit lnSpcReduction="10000"/>
          </a:bodyPr>
          <a:lstStyle/>
          <a:p>
            <a:r>
              <a:rPr lang="de-DE" dirty="0" smtClean="0"/>
              <a:t>Etwa ein Viertel ausgestattet mit Diplomen und beruflicher Qualifikation</a:t>
            </a:r>
          </a:p>
          <a:p>
            <a:r>
              <a:rPr lang="de-DE" dirty="0" smtClean="0"/>
              <a:t> </a:t>
            </a:r>
          </a:p>
          <a:p>
            <a:r>
              <a:rPr lang="de-DE" dirty="0" smtClean="0"/>
              <a:t>Ungefähr 30-40% ohne Bildungsabschlüsse und ohne ortsübliche berufliche Qualifikationsnachweise</a:t>
            </a:r>
          </a:p>
          <a:p>
            <a:endParaRPr lang="de-DE" dirty="0" smtClean="0"/>
          </a:p>
          <a:p>
            <a:r>
              <a:rPr lang="de-DE" dirty="0" smtClean="0"/>
              <a:t>Etwa ein Drittel mit Basis-Bildungsabschlüssen und heimatlichen beruflichen Qualifikationen</a:t>
            </a:r>
          </a:p>
        </p:txBody>
      </p:sp>
    </p:spTree>
    <p:extLst>
      <p:ext uri="{BB962C8B-B14F-4D97-AF65-F5344CB8AC3E}">
        <p14:creationId xmlns:p14="http://schemas.microsoft.com/office/powerpoint/2010/main" val="866761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b="1" dirty="0" smtClean="0"/>
              <a:t>«</a:t>
            </a:r>
            <a:r>
              <a:rPr lang="de-CH" b="1" dirty="0"/>
              <a:t>Brain </a:t>
            </a:r>
            <a:r>
              <a:rPr lang="de-CH" b="1" dirty="0" err="1"/>
              <a:t>Waste</a:t>
            </a:r>
            <a:r>
              <a:rPr lang="de-CH" b="1" dirty="0" smtClean="0"/>
              <a:t>» im Migrationsprozess</a:t>
            </a:r>
            <a:endParaRPr lang="de-CH" b="1" dirty="0"/>
          </a:p>
        </p:txBody>
      </p:sp>
      <p:sp>
        <p:nvSpPr>
          <p:cNvPr id="3" name="Content Placeholder 2"/>
          <p:cNvSpPr>
            <a:spLocks noGrp="1"/>
          </p:cNvSpPr>
          <p:nvPr>
            <p:ph idx="1"/>
          </p:nvPr>
        </p:nvSpPr>
        <p:spPr>
          <a:xfrm>
            <a:off x="179512" y="1368000"/>
            <a:ext cx="8820488" cy="4847082"/>
          </a:xfrm>
        </p:spPr>
        <p:txBody>
          <a:bodyPr/>
          <a:lstStyle/>
          <a:p>
            <a:pPr marL="0" indent="0">
              <a:buNone/>
            </a:pPr>
            <a:endParaRPr lang="de-CH" b="1" dirty="0" smtClean="0"/>
          </a:p>
          <a:p>
            <a:pPr marL="0" indent="0">
              <a:buNone/>
            </a:pPr>
            <a:r>
              <a:rPr lang="de-CH" b="1" dirty="0" smtClean="0"/>
              <a:t>Bildungs- und				faktisch ausgeübte</a:t>
            </a:r>
          </a:p>
          <a:p>
            <a:pPr marL="0" indent="0">
              <a:buNone/>
            </a:pPr>
            <a:r>
              <a:rPr lang="de-CH" b="1" dirty="0" smtClean="0"/>
              <a:t>Ausbildungsniveau 			Tätigkeit</a:t>
            </a:r>
            <a:endParaRPr lang="de-CH" b="1" dirty="0"/>
          </a:p>
          <a:p>
            <a:pPr marL="0" indent="0">
              <a:buNone/>
            </a:pPr>
            <a:r>
              <a:rPr lang="de-CH" b="1" dirty="0" smtClean="0"/>
              <a:t>		</a:t>
            </a:r>
            <a:endParaRPr lang="de-CH" dirty="0" smtClean="0"/>
          </a:p>
        </p:txBody>
      </p:sp>
      <p:sp>
        <p:nvSpPr>
          <p:cNvPr id="4" name="Pfeil nach links und rechts 3"/>
          <p:cNvSpPr/>
          <p:nvPr/>
        </p:nvSpPr>
        <p:spPr>
          <a:xfrm>
            <a:off x="4355976" y="2060848"/>
            <a:ext cx="792088" cy="360040"/>
          </a:xfrm>
          <a:prstGeom prst="leftRightArrow">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217539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b="1" dirty="0" smtClean="0"/>
              <a:t>Integrationsbremsen</a:t>
            </a:r>
            <a:r>
              <a:rPr lang="de-CH" dirty="0" smtClean="0"/>
              <a:t/>
            </a:r>
            <a:br>
              <a:rPr lang="de-CH" dirty="0" smtClean="0"/>
            </a:br>
            <a:endParaRPr lang="de-CH" dirty="0"/>
          </a:p>
        </p:txBody>
      </p:sp>
      <p:sp>
        <p:nvSpPr>
          <p:cNvPr id="3" name="Content Placeholder 2"/>
          <p:cNvSpPr>
            <a:spLocks noGrp="1"/>
          </p:cNvSpPr>
          <p:nvPr>
            <p:ph idx="1"/>
          </p:nvPr>
        </p:nvSpPr>
        <p:spPr/>
        <p:txBody>
          <a:bodyPr/>
          <a:lstStyle/>
          <a:p>
            <a:pPr marL="0" indent="0">
              <a:buNone/>
            </a:pPr>
            <a:r>
              <a:rPr lang="de-CH" dirty="0" smtClean="0"/>
              <a:t>1. Je prekärer der Aufenthaltsstatus, umso schwieriger </a:t>
            </a:r>
          </a:p>
          <a:p>
            <a:pPr marL="0" indent="0">
              <a:buNone/>
            </a:pPr>
            <a:r>
              <a:rPr lang="de-CH" dirty="0" smtClean="0"/>
              <a:t>und langwieriger die gesellschaftliche und kulturelle Integration</a:t>
            </a:r>
          </a:p>
          <a:p>
            <a:pPr marL="0" indent="0">
              <a:buNone/>
            </a:pPr>
            <a:endParaRPr lang="de-CH" dirty="0"/>
          </a:p>
          <a:p>
            <a:pPr marL="0" indent="0">
              <a:buNone/>
            </a:pPr>
            <a:r>
              <a:rPr lang="de-CH" dirty="0" smtClean="0"/>
              <a:t>2. Je bürokratischer und langwieriger die Diplom- und Berufsanerkennungsverfahren, umso grösser der «Brain-</a:t>
            </a:r>
            <a:r>
              <a:rPr lang="de-CH" dirty="0" err="1" smtClean="0"/>
              <a:t>Waste</a:t>
            </a:r>
            <a:r>
              <a:rPr lang="de-CH" dirty="0"/>
              <a:t>»</a:t>
            </a:r>
            <a:endParaRPr lang="de-CH" dirty="0" smtClean="0"/>
          </a:p>
          <a:p>
            <a:pPr marL="0" indent="0">
              <a:buNone/>
            </a:pPr>
            <a:endParaRPr lang="de-CH" dirty="0"/>
          </a:p>
          <a:p>
            <a:pPr marL="0" indent="0">
              <a:buNone/>
            </a:pPr>
            <a:r>
              <a:rPr lang="de-CH" dirty="0" smtClean="0"/>
              <a:t>3. Je weniger die im Ausland zertifizierten Qualifikationen anerkannt werden, umso mehr liegen alle anderen Potenziale (Sprachen, handwerkliches Geschick, Geschäftstüchtigkeit etc.) brach</a:t>
            </a:r>
          </a:p>
        </p:txBody>
      </p:sp>
    </p:spTree>
    <p:extLst>
      <p:ext uri="{BB962C8B-B14F-4D97-AF65-F5344CB8AC3E}">
        <p14:creationId xmlns:p14="http://schemas.microsoft.com/office/powerpoint/2010/main" val="66810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74638"/>
            <a:ext cx="8229600" cy="1556616"/>
          </a:xfrm>
        </p:spPr>
        <p:txBody>
          <a:bodyPr>
            <a:normAutofit/>
          </a:bodyPr>
          <a:lstStyle/>
          <a:p>
            <a:r>
              <a:rPr lang="de-DE" sz="3600" dirty="0" smtClean="0"/>
              <a:t>Migration zwischen Risiko und Chance:</a:t>
            </a:r>
            <a:br>
              <a:rPr lang="de-DE" sz="3600" dirty="0" smtClean="0"/>
            </a:br>
            <a:r>
              <a:rPr lang="de-DE" sz="3600" dirty="0" smtClean="0"/>
              <a:t>Defizitblick versus Potenzialblick</a:t>
            </a:r>
            <a:endParaRPr lang="de-DE" sz="3600" dirty="0"/>
          </a:p>
        </p:txBody>
      </p:sp>
      <p:pic>
        <p:nvPicPr>
          <p:cNvPr id="5" name="Bild 4"/>
          <p:cNvPicPr>
            <a:picLocks noChangeAspect="1"/>
          </p:cNvPicPr>
          <p:nvPr/>
        </p:nvPicPr>
        <p:blipFill>
          <a:blip r:embed="rId2"/>
          <a:stretch>
            <a:fillRect/>
          </a:stretch>
        </p:blipFill>
        <p:spPr>
          <a:xfrm>
            <a:off x="3162300" y="1981200"/>
            <a:ext cx="2819400" cy="2882900"/>
          </a:xfrm>
          <a:prstGeom prst="rect">
            <a:avLst/>
          </a:prstGeom>
        </p:spPr>
      </p:pic>
    </p:spTree>
    <p:extLst>
      <p:ext uri="{BB962C8B-B14F-4D97-AF65-F5344CB8AC3E}">
        <p14:creationId xmlns:p14="http://schemas.microsoft.com/office/powerpoint/2010/main" val="1505231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386512" y="487720"/>
            <a:ext cx="8171968" cy="5594987"/>
          </a:xfrm>
          <a:prstGeom prst="rect">
            <a:avLst/>
          </a:prstGeom>
        </p:spPr>
      </p:pic>
    </p:spTree>
    <p:extLst>
      <p:ext uri="{BB962C8B-B14F-4D97-AF65-F5344CB8AC3E}">
        <p14:creationId xmlns:p14="http://schemas.microsoft.com/office/powerpoint/2010/main" val="547805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1844825"/>
            <a:ext cx="8856984" cy="1368152"/>
          </a:xfrm>
        </p:spPr>
        <p:txBody>
          <a:bodyPr>
            <a:normAutofit/>
          </a:bodyPr>
          <a:lstStyle/>
          <a:p>
            <a:r>
              <a:rPr lang="de-DE" sz="3200" dirty="0" smtClean="0"/>
              <a:t>Prozesse der Integration (soziologische Umschreibung eines komplexen Sachverhalts)</a:t>
            </a:r>
            <a:r>
              <a:rPr lang="de-CH" sz="3200" dirty="0" smtClean="0"/>
              <a:t/>
            </a:r>
            <a:br>
              <a:rPr lang="de-CH" sz="3200" dirty="0" smtClean="0"/>
            </a:br>
            <a:endParaRPr lang="de-DE" sz="3200" dirty="0"/>
          </a:p>
        </p:txBody>
      </p:sp>
      <p:sp>
        <p:nvSpPr>
          <p:cNvPr id="3" name="Untertitel 2"/>
          <p:cNvSpPr>
            <a:spLocks noGrp="1"/>
          </p:cNvSpPr>
          <p:nvPr>
            <p:ph type="subTitle" idx="1"/>
          </p:nvPr>
        </p:nvSpPr>
        <p:spPr>
          <a:xfrm>
            <a:off x="154474" y="3284984"/>
            <a:ext cx="8989526" cy="3339196"/>
          </a:xfrm>
        </p:spPr>
        <p:txBody>
          <a:bodyPr>
            <a:normAutofit lnSpcReduction="10000"/>
          </a:bodyPr>
          <a:lstStyle/>
          <a:p>
            <a:r>
              <a:rPr lang="de-DE" sz="3200" dirty="0" smtClean="0"/>
              <a:t>Einbezug </a:t>
            </a:r>
            <a:r>
              <a:rPr lang="de-DE" sz="3200" dirty="0"/>
              <a:t>in eine </a:t>
            </a:r>
            <a:r>
              <a:rPr lang="de-DE" sz="3200" dirty="0" smtClean="0"/>
              <a:t>Wertegemeinsamkeit </a:t>
            </a:r>
            <a:r>
              <a:rPr lang="de-DE" sz="3200" dirty="0"/>
              <a:t>von Individuen und Gruppierungen, die </a:t>
            </a:r>
            <a:r>
              <a:rPr lang="de-DE" sz="3200" dirty="0" smtClean="0"/>
              <a:t>andere </a:t>
            </a:r>
            <a:r>
              <a:rPr lang="de-DE" sz="3200" dirty="0"/>
              <a:t>Werthaltungen vertreten, </a:t>
            </a:r>
            <a:endParaRPr lang="de-DE" sz="3200" dirty="0" smtClean="0"/>
          </a:p>
          <a:p>
            <a:r>
              <a:rPr lang="de-DE" sz="3200" dirty="0" smtClean="0"/>
              <a:t>oder</a:t>
            </a:r>
            <a:endParaRPr lang="de-CH" sz="3200" dirty="0"/>
          </a:p>
          <a:p>
            <a:r>
              <a:rPr lang="de-DE" sz="3200" dirty="0"/>
              <a:t>eine Lebens- und Arbeitsgemeinschaft </a:t>
            </a:r>
            <a:r>
              <a:rPr lang="de-DE" sz="3200" dirty="0" smtClean="0"/>
              <a:t>unter Einbezug </a:t>
            </a:r>
            <a:r>
              <a:rPr lang="de-DE" sz="3200" dirty="0"/>
              <a:t>von Menschen, die </a:t>
            </a:r>
            <a:r>
              <a:rPr lang="de-DE" sz="3200" dirty="0" smtClean="0"/>
              <a:t>von </a:t>
            </a:r>
            <a:r>
              <a:rPr lang="de-DE" sz="3200" dirty="0"/>
              <a:t>dieser ausgeschlossen waren.</a:t>
            </a:r>
            <a:endParaRPr lang="de-CH" sz="3200" dirty="0"/>
          </a:p>
          <a:p>
            <a:endParaRPr lang="de-DE" dirty="0"/>
          </a:p>
        </p:txBody>
      </p:sp>
    </p:spTree>
    <p:extLst>
      <p:ext uri="{BB962C8B-B14F-4D97-AF65-F5344CB8AC3E}">
        <p14:creationId xmlns:p14="http://schemas.microsoft.com/office/powerpoint/2010/main" val="1817416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2"/>
          <a:stretch>
            <a:fillRect/>
          </a:stretch>
        </p:blipFill>
        <p:spPr>
          <a:xfrm>
            <a:off x="467544" y="874217"/>
            <a:ext cx="7575587" cy="4858804"/>
          </a:xfrm>
          <a:prstGeom prst="rect">
            <a:avLst/>
          </a:prstGeom>
        </p:spPr>
      </p:pic>
    </p:spTree>
    <p:extLst>
      <p:ext uri="{BB962C8B-B14F-4D97-AF65-F5344CB8AC3E}">
        <p14:creationId xmlns:p14="http://schemas.microsoft.com/office/powerpoint/2010/main" val="2736344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1628800"/>
            <a:ext cx="8350696" cy="1296144"/>
          </a:xfrm>
        </p:spPr>
        <p:txBody>
          <a:bodyPr/>
          <a:lstStyle/>
          <a:p>
            <a:r>
              <a:rPr lang="de-DE" sz="3200" dirty="0" smtClean="0"/>
              <a:t>Spracherwerb: Das „A“ und „O“ der gesellschaftlichen und kulturellen Integration</a:t>
            </a:r>
            <a:endParaRPr lang="de-DE" sz="3200" dirty="0"/>
          </a:p>
        </p:txBody>
      </p:sp>
      <p:sp>
        <p:nvSpPr>
          <p:cNvPr id="3" name="Untertitel 2"/>
          <p:cNvSpPr>
            <a:spLocks noGrp="1"/>
          </p:cNvSpPr>
          <p:nvPr>
            <p:ph type="subTitle" idx="1"/>
          </p:nvPr>
        </p:nvSpPr>
        <p:spPr>
          <a:xfrm>
            <a:off x="1" y="2708920"/>
            <a:ext cx="9144000" cy="3960440"/>
          </a:xfrm>
        </p:spPr>
        <p:txBody>
          <a:bodyPr>
            <a:normAutofit fontScale="92500"/>
          </a:bodyPr>
          <a:lstStyle/>
          <a:p>
            <a:r>
              <a:rPr lang="de-DE" dirty="0" smtClean="0"/>
              <a:t>Grundregel: Je früher und intensiver die Gastgesellschaft hier „investiert“, je schneller und nachhaltiger der Erfolg!</a:t>
            </a:r>
          </a:p>
          <a:p>
            <a:endParaRPr lang="de-DE" dirty="0"/>
          </a:p>
          <a:p>
            <a:pPr marL="514350" indent="-514350">
              <a:buAutoNum type="alphaLcParenR"/>
            </a:pPr>
            <a:r>
              <a:rPr lang="de-DE" dirty="0" smtClean="0"/>
              <a:t>Im Hinblick auf die eintreffenden Migranten braucht es massive </a:t>
            </a:r>
            <a:r>
              <a:rPr lang="de-DE" dirty="0" err="1" smtClean="0"/>
              <a:t>Sofortmassnahmen</a:t>
            </a:r>
            <a:endParaRPr lang="de-DE" dirty="0" smtClean="0"/>
          </a:p>
          <a:p>
            <a:pPr marL="514350" indent="-514350">
              <a:buAutoNum type="alphaLcParenR"/>
            </a:pPr>
            <a:r>
              <a:rPr lang="de-DE" dirty="0" smtClean="0"/>
              <a:t>Für die Sprachsozialisation und kulturelle Integration der nachwachsenden Generation braucht es intensive frühkindliche öffentliche Erziehung</a:t>
            </a:r>
          </a:p>
        </p:txBody>
      </p:sp>
    </p:spTree>
    <p:extLst>
      <p:ext uri="{BB962C8B-B14F-4D97-AF65-F5344CB8AC3E}">
        <p14:creationId xmlns:p14="http://schemas.microsoft.com/office/powerpoint/2010/main" val="616190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1700808"/>
            <a:ext cx="8278688" cy="1483638"/>
          </a:xfrm>
        </p:spPr>
        <p:txBody>
          <a:bodyPr>
            <a:normAutofit fontScale="90000"/>
          </a:bodyPr>
          <a:lstStyle/>
          <a:p>
            <a:r>
              <a:rPr lang="de-DE" dirty="0" smtClean="0"/>
              <a:t/>
            </a:r>
            <a:br>
              <a:rPr lang="de-DE" dirty="0" smtClean="0"/>
            </a:br>
            <a:r>
              <a:rPr lang="de-DE" dirty="0" smtClean="0"/>
              <a:t>Gemeinsames Erlernen eines Lebens in einer </a:t>
            </a:r>
            <a:r>
              <a:rPr lang="de-DE" dirty="0" err="1" smtClean="0"/>
              <a:t>plurikulturellen</a:t>
            </a:r>
            <a:r>
              <a:rPr lang="de-DE" dirty="0" smtClean="0"/>
              <a:t> Gesellschaft</a:t>
            </a:r>
            <a:endParaRPr lang="de-DE" dirty="0"/>
          </a:p>
        </p:txBody>
      </p:sp>
      <p:sp>
        <p:nvSpPr>
          <p:cNvPr id="3" name="Untertitel 2"/>
          <p:cNvSpPr>
            <a:spLocks noGrp="1"/>
          </p:cNvSpPr>
          <p:nvPr>
            <p:ph type="subTitle" idx="1"/>
          </p:nvPr>
        </p:nvSpPr>
        <p:spPr>
          <a:xfrm>
            <a:off x="326822" y="3324524"/>
            <a:ext cx="8469346" cy="3053707"/>
          </a:xfrm>
        </p:spPr>
        <p:txBody>
          <a:bodyPr>
            <a:normAutofit lnSpcReduction="10000"/>
          </a:bodyPr>
          <a:lstStyle/>
          <a:p>
            <a:r>
              <a:rPr lang="de-DE" dirty="0" smtClean="0"/>
              <a:t>Je früher und konsequenter wir uns und unsere Kinder der Herausforderung eines Zusammenlebens von Menschen vielfältiger Herkunft und Kultur stellen, umso nachhaltiger, „normaler“ und für beide Seiten bereichernder die Erfahrung in und mit einer sich unweigerlich globalisierenden Welt</a:t>
            </a:r>
            <a:endParaRPr lang="de-DE" dirty="0"/>
          </a:p>
        </p:txBody>
      </p:sp>
    </p:spTree>
    <p:extLst>
      <p:ext uri="{BB962C8B-B14F-4D97-AF65-F5344CB8AC3E}">
        <p14:creationId xmlns:p14="http://schemas.microsoft.com/office/powerpoint/2010/main" val="828309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1422400" y="0"/>
            <a:ext cx="6283307" cy="6858000"/>
          </a:xfrm>
          <a:prstGeom prst="rect">
            <a:avLst/>
          </a:prstGeom>
        </p:spPr>
      </p:pic>
    </p:spTree>
    <p:extLst>
      <p:ext uri="{BB962C8B-B14F-4D97-AF65-F5344CB8AC3E}">
        <p14:creationId xmlns:p14="http://schemas.microsoft.com/office/powerpoint/2010/main" val="1490639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203200" y="114300"/>
            <a:ext cx="8737600" cy="6616700"/>
          </a:xfrm>
          <a:prstGeom prst="rect">
            <a:avLst/>
          </a:prstGeom>
        </p:spPr>
      </p:pic>
    </p:spTree>
    <p:extLst>
      <p:ext uri="{BB962C8B-B14F-4D97-AF65-F5344CB8AC3E}">
        <p14:creationId xmlns:p14="http://schemas.microsoft.com/office/powerpoint/2010/main" val="1975629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1196347" y="846609"/>
            <a:ext cx="6902000" cy="5263705"/>
          </a:xfrm>
          <a:prstGeom prst="rect">
            <a:avLst/>
          </a:prstGeom>
        </p:spPr>
      </p:pic>
    </p:spTree>
    <p:extLst>
      <p:ext uri="{BB962C8B-B14F-4D97-AF65-F5344CB8AC3E}">
        <p14:creationId xmlns:p14="http://schemas.microsoft.com/office/powerpoint/2010/main" val="1638402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251521" y="3024188"/>
            <a:ext cx="8892480" cy="1008062"/>
          </a:xfrm>
        </p:spPr>
        <p:txBody>
          <a:bodyPr/>
          <a:lstStyle/>
          <a:p>
            <a:pPr algn="ctr"/>
            <a:r>
              <a:rPr lang="de-DE" dirty="0" smtClean="0"/>
              <a:t>Herzlichen Dank für Ihre Aufmerksamkeit</a:t>
            </a:r>
            <a:endParaRPr lang="de-DE" dirty="0"/>
          </a:p>
        </p:txBody>
      </p:sp>
    </p:spTree>
    <p:extLst>
      <p:ext uri="{BB962C8B-B14F-4D97-AF65-F5344CB8AC3E}">
        <p14:creationId xmlns:p14="http://schemas.microsoft.com/office/powerpoint/2010/main" val="23800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b="1" dirty="0" smtClean="0"/>
              <a:t>Wahrnehmung von Migration und Integration ist eine Frage des Blickes</a:t>
            </a:r>
            <a:endParaRPr lang="de-CH" b="1" dirty="0"/>
          </a:p>
        </p:txBody>
      </p:sp>
      <p:sp>
        <p:nvSpPr>
          <p:cNvPr id="3" name="Content Placeholder 2"/>
          <p:cNvSpPr>
            <a:spLocks noGrp="1"/>
          </p:cNvSpPr>
          <p:nvPr>
            <p:ph idx="1"/>
          </p:nvPr>
        </p:nvSpPr>
        <p:spPr/>
        <p:txBody>
          <a:bodyPr/>
          <a:lstStyle/>
          <a:p>
            <a:pPr marL="0" indent="0">
              <a:buNone/>
            </a:pPr>
            <a:endParaRPr lang="de-CH" dirty="0" smtClean="0"/>
          </a:p>
          <a:p>
            <a:pPr marL="0" indent="0">
              <a:buNone/>
            </a:pPr>
            <a:r>
              <a:rPr lang="de-CH" dirty="0" smtClean="0"/>
              <a:t>Defizit-Brille			Potenzial-Brille</a:t>
            </a:r>
          </a:p>
          <a:p>
            <a:pPr marL="0" indent="0">
              <a:buNone/>
            </a:pPr>
            <a:endParaRPr lang="de-CH" dirty="0" smtClean="0"/>
          </a:p>
          <a:p>
            <a:pPr marL="0" indent="0">
              <a:buNone/>
            </a:pPr>
            <a:r>
              <a:rPr lang="de-CH" dirty="0" smtClean="0"/>
              <a:t>Problemfokussiert 		Chancen-Wahrnehmung</a:t>
            </a:r>
          </a:p>
          <a:p>
            <a:pPr marL="0" indent="0">
              <a:buNone/>
            </a:pPr>
            <a:endParaRPr lang="de-CH" dirty="0" smtClean="0"/>
          </a:p>
          <a:p>
            <a:pPr marL="0" indent="0">
              <a:buNone/>
            </a:pPr>
            <a:r>
              <a:rPr lang="de-CH" dirty="0" smtClean="0"/>
              <a:t>Kurzfristiges			</a:t>
            </a:r>
            <a:r>
              <a:rPr lang="de-CH" dirty="0"/>
              <a:t> Nachhaltige Sicht auf</a:t>
            </a:r>
            <a:endParaRPr lang="de-CH" dirty="0" smtClean="0"/>
          </a:p>
          <a:p>
            <a:pPr marL="0" indent="0">
              <a:buNone/>
            </a:pPr>
            <a:r>
              <a:rPr lang="de-CH" dirty="0" smtClean="0"/>
              <a:t>Kosten-Nutzen-Kalkül	 gesellschaftliche Entwicklung</a:t>
            </a:r>
          </a:p>
          <a:p>
            <a:pPr marL="0" indent="0">
              <a:buNone/>
            </a:pPr>
            <a:r>
              <a:rPr lang="de-CH" dirty="0" smtClean="0"/>
              <a:t>(Utilitarismus)</a:t>
            </a:r>
          </a:p>
          <a:p>
            <a:pPr marL="0" indent="0">
              <a:buNone/>
            </a:pPr>
            <a:r>
              <a:rPr lang="de-CH" dirty="0" smtClean="0"/>
              <a:t>	</a:t>
            </a:r>
          </a:p>
        </p:txBody>
      </p:sp>
      <p:sp>
        <p:nvSpPr>
          <p:cNvPr id="4" name="Pfeil nach links und rechts 3"/>
          <p:cNvSpPr/>
          <p:nvPr/>
        </p:nvSpPr>
        <p:spPr>
          <a:xfrm>
            <a:off x="3707904" y="1800667"/>
            <a:ext cx="792088" cy="360040"/>
          </a:xfrm>
          <a:prstGeom prst="leftRightArrow">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Pfeil nach links und rechts 4"/>
          <p:cNvSpPr/>
          <p:nvPr/>
        </p:nvSpPr>
        <p:spPr>
          <a:xfrm>
            <a:off x="3707904" y="2708920"/>
            <a:ext cx="792088" cy="360040"/>
          </a:xfrm>
          <a:prstGeom prst="leftRightArrow">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Pfeil nach links und rechts 5"/>
          <p:cNvSpPr/>
          <p:nvPr/>
        </p:nvSpPr>
        <p:spPr>
          <a:xfrm>
            <a:off x="3656311" y="3598901"/>
            <a:ext cx="792088" cy="360040"/>
          </a:xfrm>
          <a:prstGeom prst="leftRightArrow">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5527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Sozialwissenschaftliche Typologie </a:t>
            </a:r>
            <a:r>
              <a:rPr lang="de-CH" b="1" dirty="0"/>
              <a:t>von </a:t>
            </a:r>
            <a:r>
              <a:rPr lang="de-CH" b="1" dirty="0" smtClean="0"/>
              <a:t>Migrationsformen</a:t>
            </a:r>
            <a:endParaRPr lang="de-CH" b="1" dirty="0"/>
          </a:p>
        </p:txBody>
      </p:sp>
      <p:sp>
        <p:nvSpPr>
          <p:cNvPr id="3" name="Inhaltsplatzhalter 2"/>
          <p:cNvSpPr>
            <a:spLocks noGrp="1"/>
          </p:cNvSpPr>
          <p:nvPr>
            <p:ph idx="1"/>
          </p:nvPr>
        </p:nvSpPr>
        <p:spPr>
          <a:xfrm>
            <a:off x="323528" y="1368000"/>
            <a:ext cx="8676472" cy="4847082"/>
          </a:xfrm>
        </p:spPr>
        <p:txBody>
          <a:bodyPr/>
          <a:lstStyle/>
          <a:p>
            <a:pPr>
              <a:buFont typeface="Arial" panose="020B0604020202020204" pitchFamily="34" charset="0"/>
              <a:buChar char="•"/>
            </a:pPr>
            <a:r>
              <a:rPr lang="de-CH" dirty="0" smtClean="0"/>
              <a:t>„</a:t>
            </a:r>
            <a:r>
              <a:rPr lang="de-CH" sz="3600" dirty="0" smtClean="0"/>
              <a:t>Primitive“ Migration</a:t>
            </a:r>
            <a:endParaRPr lang="de-CH" sz="3600" dirty="0"/>
          </a:p>
          <a:p>
            <a:pPr>
              <a:buFont typeface="Arial" panose="020B0604020202020204" pitchFamily="34" charset="0"/>
              <a:buChar char="•"/>
            </a:pPr>
            <a:endParaRPr lang="de-CH" sz="3600" dirty="0"/>
          </a:p>
          <a:p>
            <a:pPr>
              <a:buFont typeface="Arial" panose="020B0604020202020204" pitchFamily="34" charset="0"/>
              <a:buChar char="•"/>
            </a:pPr>
            <a:r>
              <a:rPr lang="de-CH" sz="3600" dirty="0"/>
              <a:t>Erzwungene und veranlasste Migration</a:t>
            </a:r>
          </a:p>
          <a:p>
            <a:pPr>
              <a:buFont typeface="Arial" panose="020B0604020202020204" pitchFamily="34" charset="0"/>
              <a:buChar char="•"/>
            </a:pPr>
            <a:endParaRPr lang="de-CH" sz="3600" dirty="0"/>
          </a:p>
          <a:p>
            <a:pPr>
              <a:buFont typeface="Arial" panose="020B0604020202020204" pitchFamily="34" charset="0"/>
              <a:buChar char="•"/>
            </a:pPr>
            <a:r>
              <a:rPr lang="de-CH" sz="3600" dirty="0" smtClean="0"/>
              <a:t>Freie </a:t>
            </a:r>
            <a:r>
              <a:rPr lang="de-CH" sz="3600" dirty="0"/>
              <a:t>M</a:t>
            </a:r>
            <a:r>
              <a:rPr lang="de-CH" sz="3600" dirty="0" smtClean="0"/>
              <a:t>igration</a:t>
            </a:r>
            <a:endParaRPr lang="de-CH" sz="3600" dirty="0"/>
          </a:p>
          <a:p>
            <a:pPr>
              <a:buFont typeface="Arial" panose="020B0604020202020204" pitchFamily="34" charset="0"/>
              <a:buChar char="•"/>
            </a:pPr>
            <a:endParaRPr lang="de-CH" sz="3600" dirty="0"/>
          </a:p>
          <a:p>
            <a:pPr>
              <a:buFont typeface="Arial" panose="020B0604020202020204" pitchFamily="34" charset="0"/>
              <a:buChar char="•"/>
            </a:pPr>
            <a:r>
              <a:rPr lang="de-CH" sz="3600" dirty="0" smtClean="0"/>
              <a:t>Massen </a:t>
            </a:r>
            <a:r>
              <a:rPr lang="de-CH" sz="3600" dirty="0"/>
              <a:t>M</a:t>
            </a:r>
            <a:r>
              <a:rPr lang="de-CH" sz="3600" dirty="0" smtClean="0"/>
              <a:t>igration</a:t>
            </a:r>
            <a:endParaRPr lang="de-CH" sz="3600" dirty="0"/>
          </a:p>
        </p:txBody>
      </p:sp>
    </p:spTree>
    <p:extLst>
      <p:ext uri="{BB962C8B-B14F-4D97-AF65-F5344CB8AC3E}">
        <p14:creationId xmlns:p14="http://schemas.microsoft.com/office/powerpoint/2010/main" val="316642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4000" y="404664"/>
            <a:ext cx="7920000" cy="936104"/>
          </a:xfrm>
        </p:spPr>
        <p:txBody>
          <a:bodyPr/>
          <a:lstStyle/>
          <a:p>
            <a:r>
              <a:rPr lang="de-CH" b="1" dirty="0" smtClean="0"/>
              <a:t>Die soziodemographisch bedeutendsten Formen der Migration</a:t>
            </a:r>
            <a:endParaRPr lang="de-CH" b="1" dirty="0"/>
          </a:p>
        </p:txBody>
      </p:sp>
      <p:sp>
        <p:nvSpPr>
          <p:cNvPr id="3" name="Inhaltsplatzhalter 2"/>
          <p:cNvSpPr>
            <a:spLocks noGrp="1"/>
          </p:cNvSpPr>
          <p:nvPr>
            <p:ph idx="1"/>
          </p:nvPr>
        </p:nvSpPr>
        <p:spPr/>
        <p:txBody>
          <a:bodyPr/>
          <a:lstStyle/>
          <a:p>
            <a:pPr>
              <a:buFont typeface="Arial" panose="020B0604020202020204" pitchFamily="34" charset="0"/>
              <a:buChar char="•"/>
            </a:pPr>
            <a:r>
              <a:rPr lang="de-CH" sz="3600" dirty="0"/>
              <a:t>Familiennachzug</a:t>
            </a:r>
          </a:p>
          <a:p>
            <a:pPr>
              <a:buFont typeface="Arial" panose="020B0604020202020204" pitchFamily="34" charset="0"/>
              <a:buChar char="•"/>
            </a:pPr>
            <a:endParaRPr lang="de-CH" sz="3600" dirty="0"/>
          </a:p>
          <a:p>
            <a:pPr>
              <a:buFont typeface="Arial" panose="020B0604020202020204" pitchFamily="34" charset="0"/>
              <a:buChar char="•"/>
            </a:pPr>
            <a:r>
              <a:rPr lang="de-CH" sz="3600" dirty="0"/>
              <a:t>Arbeitsmigration</a:t>
            </a:r>
          </a:p>
          <a:p>
            <a:pPr>
              <a:buFont typeface="Arial" panose="020B0604020202020204" pitchFamily="34" charset="0"/>
              <a:buChar char="•"/>
            </a:pPr>
            <a:endParaRPr lang="de-CH" sz="3600" dirty="0"/>
          </a:p>
          <a:p>
            <a:pPr>
              <a:buFont typeface="Arial" panose="020B0604020202020204" pitchFamily="34" charset="0"/>
              <a:buChar char="•"/>
            </a:pPr>
            <a:r>
              <a:rPr lang="de-CH" sz="3600" dirty="0"/>
              <a:t>Fluchtmigration</a:t>
            </a:r>
          </a:p>
          <a:p>
            <a:pPr>
              <a:buFont typeface="Arial" panose="020B0604020202020204" pitchFamily="34" charset="0"/>
              <a:buChar char="•"/>
            </a:pPr>
            <a:endParaRPr lang="de-CH" sz="3600" dirty="0"/>
          </a:p>
          <a:p>
            <a:pPr>
              <a:buFont typeface="Arial" panose="020B0604020202020204" pitchFamily="34" charset="0"/>
              <a:buChar char="•"/>
            </a:pPr>
            <a:r>
              <a:rPr lang="de-CH" sz="3600" dirty="0"/>
              <a:t>Irreguläre Migration</a:t>
            </a:r>
          </a:p>
        </p:txBody>
      </p:sp>
    </p:spTree>
    <p:extLst>
      <p:ext uri="{BB962C8B-B14F-4D97-AF65-F5344CB8AC3E}">
        <p14:creationId xmlns:p14="http://schemas.microsoft.com/office/powerpoint/2010/main" val="2219440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b="1" dirty="0" smtClean="0"/>
              <a:t>Die zwei Gesichter der Migration</a:t>
            </a:r>
            <a:endParaRPr lang="de-CH" b="1" dirty="0"/>
          </a:p>
        </p:txBody>
      </p:sp>
      <p:sp>
        <p:nvSpPr>
          <p:cNvPr id="3" name="Content Placeholder 2"/>
          <p:cNvSpPr>
            <a:spLocks noGrp="1"/>
          </p:cNvSpPr>
          <p:nvPr>
            <p:ph idx="1"/>
          </p:nvPr>
        </p:nvSpPr>
        <p:spPr/>
        <p:txBody>
          <a:bodyPr/>
          <a:lstStyle/>
          <a:p>
            <a:pPr marL="0" indent="0">
              <a:buNone/>
            </a:pPr>
            <a:r>
              <a:rPr lang="de-CH" b="1" dirty="0" smtClean="0"/>
              <a:t>Arbeitsmigration		Asylsuchende</a:t>
            </a:r>
          </a:p>
          <a:p>
            <a:pPr marL="342900" indent="-342900">
              <a:buFontTx/>
              <a:buChar char="-"/>
            </a:pPr>
            <a:endParaRPr lang="de-CH" dirty="0" smtClean="0"/>
          </a:p>
          <a:p>
            <a:pPr marL="342900" indent="-342900">
              <a:buFontTx/>
              <a:buChar char="-"/>
            </a:pPr>
            <a:r>
              <a:rPr lang="de-CH" dirty="0" smtClean="0"/>
              <a:t>gesteuert			- ungesteuert (teilweise)</a:t>
            </a:r>
          </a:p>
          <a:p>
            <a:pPr marL="342900" indent="-342900">
              <a:buFontTx/>
              <a:buChar char="-"/>
            </a:pPr>
            <a:r>
              <a:rPr lang="de-CH" dirty="0"/>
              <a:t>z</a:t>
            </a:r>
            <a:r>
              <a:rPr lang="de-CH" dirty="0" smtClean="0"/>
              <a:t>eitlich begrenzt		- dauerhaft (tendenziell)</a:t>
            </a:r>
          </a:p>
          <a:p>
            <a:pPr marL="342900" indent="-342900">
              <a:buFontTx/>
              <a:buChar char="-"/>
            </a:pPr>
            <a:r>
              <a:rPr lang="de-CH" dirty="0" smtClean="0"/>
              <a:t>instrumentell		- humanitär</a:t>
            </a:r>
          </a:p>
          <a:p>
            <a:pPr marL="342900" indent="-342900">
              <a:buFontTx/>
              <a:buChar char="-"/>
            </a:pPr>
            <a:r>
              <a:rPr lang="de-CH" dirty="0"/>
              <a:t>b</a:t>
            </a:r>
            <a:r>
              <a:rPr lang="de-CH" dirty="0" smtClean="0"/>
              <a:t>eiderseitiger Nutzen	- Belastung (partiell und 					  begrenzt)</a:t>
            </a:r>
          </a:p>
          <a:p>
            <a:pPr marL="342900" indent="-342900">
              <a:buFontTx/>
              <a:buChar char="-"/>
            </a:pPr>
            <a:endParaRPr lang="de-CH" dirty="0"/>
          </a:p>
        </p:txBody>
      </p:sp>
    </p:spTree>
    <p:extLst>
      <p:ext uri="{BB962C8B-B14F-4D97-AF65-F5344CB8AC3E}">
        <p14:creationId xmlns:p14="http://schemas.microsoft.com/office/powerpoint/2010/main" val="1276547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539553" y="332656"/>
            <a:ext cx="8604448" cy="3699594"/>
          </a:xfrm>
        </p:spPr>
        <p:txBody>
          <a:bodyPr/>
          <a:lstStyle/>
          <a:p>
            <a:r>
              <a:rPr lang="de-DE" sz="4400" dirty="0" smtClean="0"/>
              <a:t>Einige statistische Eckdaten zur Vergegenwärtigung der Lage</a:t>
            </a:r>
            <a:endParaRPr lang="de-DE" sz="4400" dirty="0"/>
          </a:p>
        </p:txBody>
      </p:sp>
    </p:spTree>
    <p:extLst>
      <p:ext uri="{BB962C8B-B14F-4D97-AF65-F5344CB8AC3E}">
        <p14:creationId xmlns:p14="http://schemas.microsoft.com/office/powerpoint/2010/main" val="4171315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635000" y="469900"/>
            <a:ext cx="7874000" cy="5905500"/>
          </a:xfrm>
          <a:prstGeom prst="rect">
            <a:avLst/>
          </a:prstGeom>
        </p:spPr>
      </p:pic>
    </p:spTree>
    <p:extLst>
      <p:ext uri="{BB962C8B-B14F-4D97-AF65-F5344CB8AC3E}">
        <p14:creationId xmlns:p14="http://schemas.microsoft.com/office/powerpoint/2010/main" val="4175919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2"/>
          <a:stretch>
            <a:fillRect/>
          </a:stretch>
        </p:blipFill>
        <p:spPr>
          <a:xfrm>
            <a:off x="1039901" y="782193"/>
            <a:ext cx="6819177" cy="4996839"/>
          </a:xfrm>
          <a:prstGeom prst="rect">
            <a:avLst/>
          </a:prstGeom>
        </p:spPr>
      </p:pic>
    </p:spTree>
    <p:extLst>
      <p:ext uri="{BB962C8B-B14F-4D97-AF65-F5344CB8AC3E}">
        <p14:creationId xmlns:p14="http://schemas.microsoft.com/office/powerpoint/2010/main" val="3237874747"/>
      </p:ext>
    </p:extLst>
  </p:cSld>
  <p:clrMapOvr>
    <a:masterClrMapping/>
  </p:clrMapOvr>
</p:sld>
</file>

<file path=ppt/theme/theme1.xml><?xml version="1.0" encoding="utf-8"?>
<a:theme xmlns:a="http://schemas.openxmlformats.org/drawingml/2006/main" name="UNISG CD Basis mit Datum">
  <a:themeElements>
    <a:clrScheme name="UNISG Grün">
      <a:dk1>
        <a:sysClr val="windowText" lastClr="000000"/>
      </a:dk1>
      <a:lt1>
        <a:sysClr val="window" lastClr="FFFFFF"/>
      </a:lt1>
      <a:dk2>
        <a:srgbClr val="115C2E"/>
      </a:dk2>
      <a:lt2>
        <a:srgbClr val="CCCCCC"/>
      </a:lt2>
      <a:accent1>
        <a:srgbClr val="115C2E"/>
      </a:accent1>
      <a:accent2>
        <a:srgbClr val="249662"/>
      </a:accent2>
      <a:accent3>
        <a:srgbClr val="54A47C"/>
      </a:accent3>
      <a:accent4>
        <a:srgbClr val="8FBFA9"/>
      </a:accent4>
      <a:accent5>
        <a:srgbClr val="ED904B"/>
      </a:accent5>
      <a:accent6>
        <a:srgbClr val="FAB73E"/>
      </a:accent6>
      <a:hlink>
        <a:srgbClr val="115C2E"/>
      </a:hlink>
      <a:folHlink>
        <a:srgbClr val="54A47C"/>
      </a:folHlink>
    </a:clrScheme>
    <a:fontScheme name="UNISG CD Arial">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UNISG CD Basis mit Datum</Template>
  <TotalTime>0</TotalTime>
  <Words>370</Words>
  <Application>Microsoft Macintosh PowerPoint</Application>
  <PresentationFormat>Bildschirmpräsentation (4:3)</PresentationFormat>
  <Paragraphs>92</Paragraphs>
  <Slides>28</Slides>
  <Notes>1</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UNISG CD Basis mit Datum</vt:lpstr>
      <vt:lpstr>Prof. Dr. Franz Schultheis Seminar für Soziologie</vt:lpstr>
      <vt:lpstr>Migration zwischen Risiko und Chance: Defizitblick versus Potenzialblick</vt:lpstr>
      <vt:lpstr>Wahrnehmung von Migration und Integration ist eine Frage des Blickes</vt:lpstr>
      <vt:lpstr>Sozialwissenschaftliche Typologie von Migrationsformen</vt:lpstr>
      <vt:lpstr>Die soziodemographisch bedeutendsten Formen der Migration</vt:lpstr>
      <vt:lpstr>Die zwei Gesichter der Migration</vt:lpstr>
      <vt:lpstr>Einige statistische Eckdaten zur Vergegenwärtigung der Lage</vt:lpstr>
      <vt:lpstr>PowerPoint-Präsentation</vt:lpstr>
      <vt:lpstr>PowerPoint-Präsentation</vt:lpstr>
      <vt:lpstr>Interkulturelle Variabilität der sozial-strukturellen Rekrutierung von Migration</vt:lpstr>
      <vt:lpstr>Migration und sozialstruktureller Effekt im Einwanderungsland</vt:lpstr>
      <vt:lpstr>Die zwei Gesichter der Migrationspolitik</vt:lpstr>
      <vt:lpstr>PowerPoint-Präsentation</vt:lpstr>
      <vt:lpstr>PowerPoint-Präsentation</vt:lpstr>
      <vt:lpstr>PowerPoint-Präsentation</vt:lpstr>
      <vt:lpstr>PowerPoint-Präsentation</vt:lpstr>
      <vt:lpstr> Sozialstruktur der „neuen“ Migranten“ nach groben Schätzungen</vt:lpstr>
      <vt:lpstr>«Brain Waste» im Migrationsprozess</vt:lpstr>
      <vt:lpstr>Integrationsbremsen </vt:lpstr>
      <vt:lpstr>PowerPoint-Präsentation</vt:lpstr>
      <vt:lpstr>Prozesse der Integration (soziologische Umschreibung eines komplexen Sachverhalts) </vt:lpstr>
      <vt:lpstr>PowerPoint-Präsentation</vt:lpstr>
      <vt:lpstr>Spracherwerb: Das „A“ und „O“ der gesellschaftlichen und kulturellen Integration</vt:lpstr>
      <vt:lpstr> Gemeinsames Erlernen eines Lebens in einer plurikulturellen Gesellschaft</vt:lpstr>
      <vt:lpstr>PowerPoint-Präsentation</vt:lpstr>
      <vt:lpstr>PowerPoint-Präsentation</vt:lpstr>
      <vt:lpstr>PowerPoint-Präsentation</vt:lpstr>
      <vt:lpstr>Herzlichen Dank für Ihre Aufmerksamkeit</vt:lpstr>
    </vt:vector>
  </TitlesOfParts>
  <Company>Universität St. Gallen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steht der Titel, Grösse 40 pt</dc:title>
  <dc:creator>MAugustine</dc:creator>
  <cp:lastModifiedBy>Ein Microsoft Office-Anwender</cp:lastModifiedBy>
  <cp:revision>33</cp:revision>
  <dcterms:created xsi:type="dcterms:W3CDTF">2013-10-22T12:14:50Z</dcterms:created>
  <dcterms:modified xsi:type="dcterms:W3CDTF">2016-06-23T05:45:24Z</dcterms:modified>
</cp:coreProperties>
</file>